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74" r:id="rId3"/>
    <p:sldId id="258" r:id="rId4"/>
    <p:sldId id="259" r:id="rId5"/>
    <p:sldId id="275"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3" autoAdjust="0"/>
    <p:restoredTop sz="94652" autoAdjust="0"/>
  </p:normalViewPr>
  <p:slideViewPr>
    <p:cSldViewPr>
      <p:cViewPr varScale="1">
        <p:scale>
          <a:sx n="72" d="100"/>
          <a:sy n="72" d="100"/>
        </p:scale>
        <p:origin x="1242"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F7DF71-2167-4B18-8AD2-36C537B02CD7}" type="datetimeFigureOut">
              <a:rPr lang="en-US" smtClean="0"/>
              <a:t>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33AE49-D4D7-4581-80C9-25065D85E210}" type="slidenum">
              <a:rPr lang="en-US" smtClean="0"/>
              <a:t>‹#›</a:t>
            </a:fld>
            <a:endParaRPr lang="en-US"/>
          </a:p>
        </p:txBody>
      </p:sp>
    </p:spTree>
    <p:extLst>
      <p:ext uri="{BB962C8B-B14F-4D97-AF65-F5344CB8AC3E}">
        <p14:creationId xmlns:p14="http://schemas.microsoft.com/office/powerpoint/2010/main" val="220273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F7DF71-2167-4B18-8AD2-36C537B02CD7}" type="datetimeFigureOut">
              <a:rPr lang="en-US" smtClean="0"/>
              <a:t>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33AE49-D4D7-4581-80C9-25065D85E210}" type="slidenum">
              <a:rPr lang="en-US" smtClean="0"/>
              <a:t>‹#›</a:t>
            </a:fld>
            <a:endParaRPr lang="en-US"/>
          </a:p>
        </p:txBody>
      </p:sp>
    </p:spTree>
    <p:extLst>
      <p:ext uri="{BB962C8B-B14F-4D97-AF65-F5344CB8AC3E}">
        <p14:creationId xmlns:p14="http://schemas.microsoft.com/office/powerpoint/2010/main" val="473831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F7DF71-2167-4B18-8AD2-36C537B02CD7}" type="datetimeFigureOut">
              <a:rPr lang="en-US" smtClean="0"/>
              <a:t>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33AE49-D4D7-4581-80C9-25065D85E210}" type="slidenum">
              <a:rPr lang="en-US" smtClean="0"/>
              <a:t>‹#›</a:t>
            </a:fld>
            <a:endParaRPr lang="en-US"/>
          </a:p>
        </p:txBody>
      </p:sp>
    </p:spTree>
    <p:extLst>
      <p:ext uri="{BB962C8B-B14F-4D97-AF65-F5344CB8AC3E}">
        <p14:creationId xmlns:p14="http://schemas.microsoft.com/office/powerpoint/2010/main" val="3700855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F7DF71-2167-4B18-8AD2-36C537B02CD7}" type="datetimeFigureOut">
              <a:rPr lang="en-US" smtClean="0"/>
              <a:t>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33AE49-D4D7-4581-80C9-25065D85E210}" type="slidenum">
              <a:rPr lang="en-US" smtClean="0"/>
              <a:t>‹#›</a:t>
            </a:fld>
            <a:endParaRPr lang="en-US"/>
          </a:p>
        </p:txBody>
      </p:sp>
    </p:spTree>
    <p:extLst>
      <p:ext uri="{BB962C8B-B14F-4D97-AF65-F5344CB8AC3E}">
        <p14:creationId xmlns:p14="http://schemas.microsoft.com/office/powerpoint/2010/main" val="589779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F7DF71-2167-4B18-8AD2-36C537B02CD7}" type="datetimeFigureOut">
              <a:rPr lang="en-US" smtClean="0"/>
              <a:t>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33AE49-D4D7-4581-80C9-25065D85E210}" type="slidenum">
              <a:rPr lang="en-US" smtClean="0"/>
              <a:t>‹#›</a:t>
            </a:fld>
            <a:endParaRPr lang="en-US"/>
          </a:p>
        </p:txBody>
      </p:sp>
    </p:spTree>
    <p:extLst>
      <p:ext uri="{BB962C8B-B14F-4D97-AF65-F5344CB8AC3E}">
        <p14:creationId xmlns:p14="http://schemas.microsoft.com/office/powerpoint/2010/main" val="4099734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F7DF71-2167-4B18-8AD2-36C537B02CD7}" type="datetimeFigureOut">
              <a:rPr lang="en-US" smtClean="0"/>
              <a:t>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33AE49-D4D7-4581-80C9-25065D85E210}" type="slidenum">
              <a:rPr lang="en-US" smtClean="0"/>
              <a:t>‹#›</a:t>
            </a:fld>
            <a:endParaRPr lang="en-US"/>
          </a:p>
        </p:txBody>
      </p:sp>
    </p:spTree>
    <p:extLst>
      <p:ext uri="{BB962C8B-B14F-4D97-AF65-F5344CB8AC3E}">
        <p14:creationId xmlns:p14="http://schemas.microsoft.com/office/powerpoint/2010/main" val="1596522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F7DF71-2167-4B18-8AD2-36C537B02CD7}" type="datetimeFigureOut">
              <a:rPr lang="en-US" smtClean="0"/>
              <a:t>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33AE49-D4D7-4581-80C9-25065D85E210}" type="slidenum">
              <a:rPr lang="en-US" smtClean="0"/>
              <a:t>‹#›</a:t>
            </a:fld>
            <a:endParaRPr lang="en-US"/>
          </a:p>
        </p:txBody>
      </p:sp>
    </p:spTree>
    <p:extLst>
      <p:ext uri="{BB962C8B-B14F-4D97-AF65-F5344CB8AC3E}">
        <p14:creationId xmlns:p14="http://schemas.microsoft.com/office/powerpoint/2010/main" val="3983512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F7DF71-2167-4B18-8AD2-36C537B02CD7}" type="datetimeFigureOut">
              <a:rPr lang="en-US" smtClean="0"/>
              <a:t>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33AE49-D4D7-4581-80C9-25065D85E210}" type="slidenum">
              <a:rPr lang="en-US" smtClean="0"/>
              <a:t>‹#›</a:t>
            </a:fld>
            <a:endParaRPr lang="en-US"/>
          </a:p>
        </p:txBody>
      </p:sp>
    </p:spTree>
    <p:extLst>
      <p:ext uri="{BB962C8B-B14F-4D97-AF65-F5344CB8AC3E}">
        <p14:creationId xmlns:p14="http://schemas.microsoft.com/office/powerpoint/2010/main" val="4058207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F7DF71-2167-4B18-8AD2-36C537B02CD7}" type="datetimeFigureOut">
              <a:rPr lang="en-US" smtClean="0"/>
              <a:t>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33AE49-D4D7-4581-80C9-25065D85E210}" type="slidenum">
              <a:rPr lang="en-US" smtClean="0"/>
              <a:t>‹#›</a:t>
            </a:fld>
            <a:endParaRPr lang="en-US"/>
          </a:p>
        </p:txBody>
      </p:sp>
    </p:spTree>
    <p:extLst>
      <p:ext uri="{BB962C8B-B14F-4D97-AF65-F5344CB8AC3E}">
        <p14:creationId xmlns:p14="http://schemas.microsoft.com/office/powerpoint/2010/main" val="3096209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F7DF71-2167-4B18-8AD2-36C537B02CD7}" type="datetimeFigureOut">
              <a:rPr lang="en-US" smtClean="0"/>
              <a:t>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33AE49-D4D7-4581-80C9-25065D85E210}" type="slidenum">
              <a:rPr lang="en-US" smtClean="0"/>
              <a:t>‹#›</a:t>
            </a:fld>
            <a:endParaRPr lang="en-US"/>
          </a:p>
        </p:txBody>
      </p:sp>
    </p:spTree>
    <p:extLst>
      <p:ext uri="{BB962C8B-B14F-4D97-AF65-F5344CB8AC3E}">
        <p14:creationId xmlns:p14="http://schemas.microsoft.com/office/powerpoint/2010/main" val="828192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F7DF71-2167-4B18-8AD2-36C537B02CD7}" type="datetimeFigureOut">
              <a:rPr lang="en-US" smtClean="0"/>
              <a:t>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33AE49-D4D7-4581-80C9-25065D85E210}" type="slidenum">
              <a:rPr lang="en-US" smtClean="0"/>
              <a:t>‹#›</a:t>
            </a:fld>
            <a:endParaRPr lang="en-US"/>
          </a:p>
        </p:txBody>
      </p:sp>
    </p:spTree>
    <p:extLst>
      <p:ext uri="{BB962C8B-B14F-4D97-AF65-F5344CB8AC3E}">
        <p14:creationId xmlns:p14="http://schemas.microsoft.com/office/powerpoint/2010/main" val="3344247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F7DF71-2167-4B18-8AD2-36C537B02CD7}" type="datetimeFigureOut">
              <a:rPr lang="en-US" smtClean="0"/>
              <a:t>2/2/2020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33AE49-D4D7-4581-80C9-25065D85E210}" type="slidenum">
              <a:rPr lang="en-US" smtClean="0"/>
              <a:t>‹#›</a:t>
            </a:fld>
            <a:endParaRPr lang="en-US"/>
          </a:p>
        </p:txBody>
      </p:sp>
    </p:spTree>
    <p:extLst>
      <p:ext uri="{BB962C8B-B14F-4D97-AF65-F5344CB8AC3E}">
        <p14:creationId xmlns:p14="http://schemas.microsoft.com/office/powerpoint/2010/main" val="1099463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scienceinschool.org/2010/issue15/earthquakes" TargetMode="External"/><Relationship Id="rId2" Type="http://schemas.openxmlformats.org/officeDocument/2006/relationships/hyperlink" Target="https://www.britannica.com/science/earthquake-geology" TargetMode="External"/><Relationship Id="rId1" Type="http://schemas.openxmlformats.org/officeDocument/2006/relationships/slideLayout" Target="../slideLayouts/slideLayout2.xml"/><Relationship Id="rId5" Type="http://schemas.openxmlformats.org/officeDocument/2006/relationships/hyperlink" Target="https://www.usgs.gov/faqs/what-should-i-do-during-earthquake?qt-news_scince_products" TargetMode="External"/><Relationship Id="rId4" Type="http://schemas.openxmlformats.org/officeDocument/2006/relationships/hyperlink" Target="https://www.google.com/amp/s/www.livescience.com/amp/43220-subduction-zone-definition.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dirty="0" smtClean="0"/>
              <a:t>Name</a:t>
            </a:r>
          </a:p>
          <a:p>
            <a:pPr marL="0" indent="0" algn="ctr">
              <a:buNone/>
            </a:pPr>
            <a:r>
              <a:rPr lang="en-US" dirty="0" smtClean="0"/>
              <a:t>University Affiliation</a:t>
            </a:r>
          </a:p>
          <a:p>
            <a:pPr marL="0" indent="0" algn="ctr">
              <a:buNone/>
            </a:pPr>
            <a:r>
              <a:rPr lang="en-US" dirty="0" smtClean="0"/>
              <a:t>Student’s Name</a:t>
            </a:r>
          </a:p>
          <a:p>
            <a:pPr marL="0" indent="0" algn="ctr">
              <a:buNone/>
            </a:pPr>
            <a:r>
              <a:rPr lang="en-US" dirty="0" smtClean="0"/>
              <a:t>Course</a:t>
            </a:r>
            <a:endParaRPr lang="en-US" dirty="0"/>
          </a:p>
        </p:txBody>
      </p:sp>
    </p:spTree>
    <p:extLst>
      <p:ext uri="{BB962C8B-B14F-4D97-AF65-F5344CB8AC3E}">
        <p14:creationId xmlns:p14="http://schemas.microsoft.com/office/powerpoint/2010/main" val="629373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Case study on Earthquakes.</a:t>
            </a:r>
            <a:endParaRPr lang="en-US" dirty="0"/>
          </a:p>
        </p:txBody>
      </p:sp>
      <p:sp>
        <p:nvSpPr>
          <p:cNvPr id="3" name="Content Placeholder 2"/>
          <p:cNvSpPr>
            <a:spLocks noGrp="1"/>
          </p:cNvSpPr>
          <p:nvPr>
            <p:ph idx="1"/>
          </p:nvPr>
        </p:nvSpPr>
        <p:spPr/>
        <p:txBody>
          <a:bodyPr>
            <a:normAutofit lnSpcReduction="10000"/>
          </a:bodyPr>
          <a:lstStyle/>
          <a:p>
            <a:r>
              <a:rPr lang="en-US" dirty="0" smtClean="0"/>
              <a:t>Slide 2………statement of purpose</a:t>
            </a:r>
          </a:p>
          <a:p>
            <a:r>
              <a:rPr lang="en-US" dirty="0" smtClean="0"/>
              <a:t>Slide 3…….Definition of terms</a:t>
            </a:r>
          </a:p>
          <a:p>
            <a:r>
              <a:rPr lang="en-US" dirty="0" smtClean="0"/>
              <a:t>Slide 4……..Data and Statistics</a:t>
            </a:r>
          </a:p>
          <a:p>
            <a:r>
              <a:rPr lang="en-US" dirty="0" smtClean="0"/>
              <a:t>Slide 5………causes of earthquakes</a:t>
            </a:r>
          </a:p>
          <a:p>
            <a:r>
              <a:rPr lang="en-US" dirty="0" smtClean="0"/>
              <a:t>Slides 6-9….. Newton’s laws of motion</a:t>
            </a:r>
          </a:p>
          <a:p>
            <a:r>
              <a:rPr lang="en-US" dirty="0" smtClean="0"/>
              <a:t>Slide 10…Earthquake survival tips</a:t>
            </a:r>
          </a:p>
          <a:p>
            <a:r>
              <a:rPr lang="en-US" dirty="0" smtClean="0"/>
              <a:t>Slide 11….conclusion</a:t>
            </a:r>
          </a:p>
          <a:p>
            <a:r>
              <a:rPr lang="en-US" dirty="0" smtClean="0"/>
              <a:t>Slide 12…..references </a:t>
            </a:r>
            <a:endParaRPr lang="en-US" dirty="0"/>
          </a:p>
        </p:txBody>
      </p:sp>
    </p:spTree>
    <p:extLst>
      <p:ext uri="{BB962C8B-B14F-4D97-AF65-F5344CB8AC3E}">
        <p14:creationId xmlns:p14="http://schemas.microsoft.com/office/powerpoint/2010/main" val="768630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Statement of purpose</a:t>
            </a:r>
            <a:endParaRPr lang="en-US" dirty="0"/>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The purpose of this presentation is to analyze the occurrence of natural phenomenon like earthquakes. The </a:t>
            </a:r>
            <a:r>
              <a:rPr lang="en-US" sz="2800" dirty="0" smtClean="0">
                <a:latin typeface="Times New Roman" panose="02020603050405020304" pitchFamily="18" charset="0"/>
                <a:cs typeface="Times New Roman" panose="02020603050405020304" pitchFamily="18" charset="0"/>
              </a:rPr>
              <a:t>causes, </a:t>
            </a:r>
            <a:r>
              <a:rPr lang="en-US" sz="2800" dirty="0" smtClean="0">
                <a:latin typeface="Times New Roman" panose="02020603050405020304" pitchFamily="18" charset="0"/>
                <a:cs typeface="Times New Roman" panose="02020603050405020304" pitchFamily="18" charset="0"/>
              </a:rPr>
              <a:t>the magnitude and intensity of the earthquakes with relation to the Newton's law of motion are analyzed and discussed. </a:t>
            </a:r>
          </a:p>
          <a:p>
            <a:r>
              <a:rPr lang="en-US" sz="2800" dirty="0" smtClean="0">
                <a:latin typeface="Times New Roman" panose="02020603050405020304" pitchFamily="18" charset="0"/>
                <a:cs typeface="Times New Roman" panose="02020603050405020304" pitchFamily="18" charset="0"/>
              </a:rPr>
              <a:t>The nature of the waves that leads to the occurrence of the earthquakes is studied. The study intends to provide earthquake preparedness tips.</a:t>
            </a: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7283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Terms</a:t>
            </a:r>
            <a:endParaRPr lang="en-US" dirty="0"/>
          </a:p>
        </p:txBody>
      </p:sp>
      <p:sp>
        <p:nvSpPr>
          <p:cNvPr id="3" name="Content Placeholder 2"/>
          <p:cNvSpPr>
            <a:spLocks noGrp="1"/>
          </p:cNvSpPr>
          <p:nvPr>
            <p:ph idx="1"/>
          </p:nvPr>
        </p:nvSpPr>
        <p:spPr/>
        <p:txBody>
          <a:bodyPr>
            <a:normAutofit fontScale="62500" lnSpcReduction="20000"/>
          </a:bodyPr>
          <a:lstStyle/>
          <a:p>
            <a:r>
              <a:rPr lang="en-US" i="1" dirty="0" smtClean="0"/>
              <a:t>Earthquake</a:t>
            </a:r>
            <a:r>
              <a:rPr lang="en-US" dirty="0" smtClean="0"/>
              <a:t>: an earthquake is a sudden shaking of the ground that is caused by passage of seismic waves through the earth’s rocks(Bruce, 2020).</a:t>
            </a:r>
          </a:p>
          <a:p>
            <a:r>
              <a:rPr lang="en-US" i="1" dirty="0" smtClean="0"/>
              <a:t>Seismic waves,</a:t>
            </a:r>
            <a:r>
              <a:rPr lang="en-US" dirty="0" smtClean="0"/>
              <a:t> Seismic waves are elastic waves that occur as a result of an earthquake.</a:t>
            </a:r>
          </a:p>
          <a:p>
            <a:r>
              <a:rPr lang="en-US" i="1" dirty="0" smtClean="0"/>
              <a:t>Fault lines: </a:t>
            </a:r>
            <a:r>
              <a:rPr lang="en-US" dirty="0" smtClean="0"/>
              <a:t>A fault line is a break in the ground which is as a result of Earth's tectonic plates moving towards the points where the earthquakes are likely to occur.</a:t>
            </a:r>
          </a:p>
          <a:p>
            <a:r>
              <a:rPr lang="en-US" i="1" dirty="0" smtClean="0"/>
              <a:t> subduction Zones, </a:t>
            </a:r>
            <a:r>
              <a:rPr lang="en-US" dirty="0" smtClean="0"/>
              <a:t>A subduction zone is a zone that results when two tectonic plates meet and one slides underneath the other, curving down into the mantle( Oskin, 2015).</a:t>
            </a:r>
          </a:p>
          <a:p>
            <a:r>
              <a:rPr lang="en-US" i="1" dirty="0" smtClean="0"/>
              <a:t>Plate tectonics: </a:t>
            </a:r>
            <a:r>
              <a:rPr lang="en-US" dirty="0" smtClean="0"/>
              <a:t>a plate tectonic is a theory in geology which states that the lithosphere is divided into small plates that move independently over the mantle.</a:t>
            </a:r>
          </a:p>
          <a:p>
            <a:r>
              <a:rPr lang="en-US" i="1" dirty="0" smtClean="0"/>
              <a:t>Richer Scale</a:t>
            </a:r>
            <a:r>
              <a:rPr lang="en-US" dirty="0" smtClean="0"/>
              <a:t>: A Richer scale is a numerical scale that expresses the magnitude of an earthquakes on the basis of seismographic </a:t>
            </a:r>
            <a:r>
              <a:rPr lang="en-US" sz="3500" dirty="0" smtClean="0"/>
              <a:t>oscillations</a:t>
            </a:r>
            <a:r>
              <a:rPr lang="en-US" dirty="0" smtClean="0"/>
              <a:t>.</a:t>
            </a:r>
            <a:endParaRPr lang="en-US" dirty="0" smtClean="0"/>
          </a:p>
        </p:txBody>
      </p:sp>
    </p:spTree>
    <p:extLst>
      <p:ext uri="{BB962C8B-B14F-4D97-AF65-F5344CB8AC3E}">
        <p14:creationId xmlns:p14="http://schemas.microsoft.com/office/powerpoint/2010/main" val="3614485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a:t>
            </a:r>
            <a:r>
              <a:rPr lang="en-US" dirty="0" smtClean="0"/>
              <a:t>Terms </a:t>
            </a:r>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r>
              <a:rPr lang="en-US" i="1" dirty="0" err="1" smtClean="0"/>
              <a:t>Mercalli</a:t>
            </a:r>
            <a:r>
              <a:rPr lang="en-US" i="1" dirty="0" smtClean="0"/>
              <a:t> </a:t>
            </a:r>
            <a:r>
              <a:rPr lang="en-US" i="1" dirty="0" smtClean="0"/>
              <a:t>Scale</a:t>
            </a:r>
            <a:r>
              <a:rPr lang="en-US" dirty="0" smtClean="0"/>
              <a:t>: A Mercalli scale is a twelve point scale that expresses the local intensity of an earthquake. It ranges from roman one to roman 12.</a:t>
            </a:r>
          </a:p>
          <a:p>
            <a:r>
              <a:rPr lang="en-US" i="1" dirty="0" smtClean="0"/>
              <a:t>Newton's laws of motion</a:t>
            </a:r>
            <a:r>
              <a:rPr lang="en-US" dirty="0" smtClean="0"/>
              <a:t>: The first Newton's law of motion states that a body in motion remains in its state of motion unless acted upon by external forces.</a:t>
            </a:r>
          </a:p>
          <a:p>
            <a:r>
              <a:rPr lang="en-US" dirty="0" smtClean="0"/>
              <a:t>The second law states that the rate of change of time of a body is equal in both magnitude and direction</a:t>
            </a:r>
          </a:p>
          <a:p>
            <a:r>
              <a:rPr lang="en-US" dirty="0" smtClean="0"/>
              <a:t>The third law of motion states that for every collision, there is a resultant force that is equal and opposite.</a:t>
            </a:r>
          </a:p>
          <a:p>
            <a:r>
              <a:rPr lang="en-US" i="1" dirty="0" smtClean="0"/>
              <a:t>Forc</a:t>
            </a:r>
            <a:r>
              <a:rPr lang="en-US" dirty="0" smtClean="0"/>
              <a:t>e:  Force refers to a push or a pull on an object.</a:t>
            </a:r>
          </a:p>
          <a:p>
            <a:r>
              <a:rPr lang="en-US" i="1" dirty="0" smtClean="0"/>
              <a:t>Acceleration</a:t>
            </a:r>
            <a:r>
              <a:rPr lang="en-US" dirty="0" smtClean="0"/>
              <a:t>: This is the rate of change of velocity.</a:t>
            </a:r>
          </a:p>
          <a:p>
            <a:r>
              <a:rPr lang="en-US" i="1" dirty="0" smtClean="0"/>
              <a:t>Gravity</a:t>
            </a:r>
            <a:r>
              <a:rPr lang="en-US" dirty="0" smtClean="0"/>
              <a:t> refers to the attraction of a body or an object towards the center of the earth.</a:t>
            </a:r>
          </a:p>
          <a:p>
            <a:endParaRPr lang="en-US" dirty="0"/>
          </a:p>
        </p:txBody>
      </p:sp>
    </p:spTree>
    <p:extLst>
      <p:ext uri="{BB962C8B-B14F-4D97-AF65-F5344CB8AC3E}">
        <p14:creationId xmlns:p14="http://schemas.microsoft.com/office/powerpoint/2010/main" val="2921232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and Statistics</a:t>
            </a:r>
            <a:endParaRPr lang="en-US" dirty="0"/>
          </a:p>
        </p:txBody>
      </p:sp>
      <p:sp>
        <p:nvSpPr>
          <p:cNvPr id="3" name="Content Placeholder 2"/>
          <p:cNvSpPr>
            <a:spLocks noGrp="1"/>
          </p:cNvSpPr>
          <p:nvPr>
            <p:ph idx="1"/>
          </p:nvPr>
        </p:nvSpPr>
        <p:spPr>
          <a:xfrm>
            <a:off x="457200" y="1600200"/>
            <a:ext cx="8686800" cy="4800600"/>
          </a:xfrm>
        </p:spPr>
        <p:txBody>
          <a:bodyPr>
            <a:normAutofit fontScale="85000" lnSpcReduction="10000"/>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The </a:t>
            </a:r>
            <a:r>
              <a:rPr lang="en-US" dirty="0" smtClean="0"/>
              <a:t>effects are always fatal. Millions of lives were claimed</a:t>
            </a:r>
            <a:r>
              <a:rPr lang="en-US" dirty="0" smtClean="0"/>
              <a:t>.</a:t>
            </a:r>
            <a:endParaRPr lang="en-US" dirty="0"/>
          </a:p>
          <a:p>
            <a:r>
              <a:rPr lang="en-US" dirty="0" smtClean="0"/>
              <a:t>The earthquake leads to destruction of houses, infrastructure and destruction of property that leads to destruction of the economy. </a:t>
            </a:r>
          </a:p>
          <a:p>
            <a:r>
              <a:rPr lang="en-US" dirty="0" smtClean="0"/>
              <a:t>The earthquake had a greater magnitude  of 4and recorded a richer scale of 6 and the Mercalli scale of  12 which are both described as fatal and destructive.</a:t>
            </a:r>
            <a:endParaRPr lang="en-US" dirty="0"/>
          </a:p>
        </p:txBody>
      </p:sp>
      <p:pic>
        <p:nvPicPr>
          <p:cNvPr id="2052" name="Picture 4" descr="C:\Users\user\OneDrive\Documents\Screenshot_20200202-19274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16764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4206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Causes of an Earthquake</a:t>
            </a:r>
            <a:endParaRPr lang="en-US" dirty="0"/>
          </a:p>
        </p:txBody>
      </p:sp>
      <p:sp>
        <p:nvSpPr>
          <p:cNvPr id="3" name="Content Placeholder 2"/>
          <p:cNvSpPr>
            <a:spLocks noGrp="1"/>
          </p:cNvSpPr>
          <p:nvPr>
            <p:ph idx="1"/>
          </p:nvPr>
        </p:nvSpPr>
        <p:spPr>
          <a:xfrm>
            <a:off x="152400" y="685800"/>
            <a:ext cx="8458200" cy="6137564"/>
          </a:xfrm>
        </p:spPr>
        <p:txBody>
          <a:bodyPr>
            <a:normAutofit fontScale="92500" lnSpcReduction="20000"/>
          </a:bodyPr>
          <a:lstStyle/>
          <a:p>
            <a:r>
              <a:rPr lang="en-US" dirty="0" smtClean="0"/>
              <a:t>An earthquake is caused by the sudden release of energy in the epicenter of the earth's crust. This leads to production of seismic waves that leads to the shaking of the ground.</a:t>
            </a:r>
          </a:p>
          <a:p>
            <a:endParaRPr lang="en-US" dirty="0"/>
          </a:p>
          <a:p>
            <a:endParaRPr lang="en-US" dirty="0" smtClean="0"/>
          </a:p>
          <a:p>
            <a:endParaRPr lang="en-US" dirty="0"/>
          </a:p>
          <a:p>
            <a:endParaRPr lang="en-US" dirty="0" smtClean="0"/>
          </a:p>
          <a:p>
            <a:r>
              <a:rPr lang="en-US" dirty="0" smtClean="0"/>
              <a:t>A wave is a transmission of a disturbance. There are three types of seismic waves which are</a:t>
            </a:r>
          </a:p>
          <a:p>
            <a:r>
              <a:rPr lang="en-US" dirty="0" smtClean="0"/>
              <a:t>Primary waves, secondary waves and surface waves. Primary waves are the first to be transmitted, followed by secondary waves. The surface waves move along the surface of the earth.</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129321"/>
            <a:ext cx="3124200" cy="1653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7568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fontScale="90000"/>
          </a:bodyPr>
          <a:lstStyle/>
          <a:p>
            <a:r>
              <a:rPr lang="en-US" dirty="0" smtClean="0"/>
              <a:t>Detailed information on Newton’s Laws of motion.</a:t>
            </a:r>
            <a:endParaRPr lang="en-US" dirty="0"/>
          </a:p>
        </p:txBody>
      </p:sp>
      <p:sp>
        <p:nvSpPr>
          <p:cNvPr id="3" name="Content Placeholder 2"/>
          <p:cNvSpPr>
            <a:spLocks noGrp="1"/>
          </p:cNvSpPr>
          <p:nvPr>
            <p:ph idx="1"/>
          </p:nvPr>
        </p:nvSpPr>
        <p:spPr>
          <a:xfrm>
            <a:off x="304800" y="1066800"/>
            <a:ext cx="8382000" cy="5410200"/>
          </a:xfrm>
        </p:spPr>
        <p:txBody>
          <a:bodyPr>
            <a:normAutofit/>
          </a:bodyPr>
          <a:lstStyle/>
          <a:p>
            <a:r>
              <a:rPr lang="en-US" dirty="0" smtClean="0"/>
              <a:t>Newton’s first law states that a body in motion or remains in its state of motion unless acted upon by external forces. In the same way, the earths crust remains in its state of rest unless seismic waves causes a disturbance that causes an earthquake to occur. Mathematically, it can be expressed as:</a:t>
            </a:r>
          </a:p>
          <a:p>
            <a:endParaRPr lang="en-US" dirty="0" smtClean="0"/>
          </a:p>
          <a:p>
            <a:r>
              <a:rPr lang="en-US" dirty="0" smtClean="0"/>
              <a:t>It is also known as the law of uniform motion.</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4207426"/>
            <a:ext cx="2286000" cy="593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91747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second law of motion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latin typeface="Times New Roman" pitchFamily="18" charset="0"/>
                <a:cs typeface="Times New Roman" pitchFamily="18" charset="0"/>
              </a:rPr>
              <a:t>The second law states that the rate of change of momentum is directly proportional to the applied force. Mathematically, it is expressed as: </a:t>
            </a:r>
          </a:p>
          <a:p>
            <a:pPr>
              <a:lnSpc>
                <a:spcPct val="220000"/>
              </a:lnSpc>
            </a:pPr>
            <a:r>
              <a:rPr lang="en-US" b="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 d</a:t>
            </a:r>
            <a:r>
              <a:rPr lang="en-US" b="1" dirty="0" smtClean="0">
                <a:latin typeface="Times New Roman" pitchFamily="18" charset="0"/>
                <a:cs typeface="Times New Roman" pitchFamily="18" charset="0"/>
              </a:rPr>
              <a:t>p</a:t>
            </a:r>
            <a:r>
              <a:rPr lang="en-US" dirty="0" smtClean="0">
                <a:latin typeface="Times New Roman" pitchFamily="18" charset="0"/>
                <a:cs typeface="Times New Roman" pitchFamily="18" charset="0"/>
              </a:rPr>
              <a:t>/dt=d(m</a:t>
            </a:r>
            <a:r>
              <a:rPr lang="en-US" b="1" dirty="0" smtClean="0">
                <a:latin typeface="Times New Roman" pitchFamily="18" charset="0"/>
                <a:cs typeface="Times New Roman" pitchFamily="18" charset="0"/>
              </a:rPr>
              <a:t>v</a:t>
            </a:r>
            <a:r>
              <a:rPr lang="en-US" dirty="0" smtClean="0">
                <a:latin typeface="Times New Roman" pitchFamily="18" charset="0"/>
                <a:cs typeface="Times New Roman" pitchFamily="18" charset="0"/>
              </a:rPr>
              <a:t>)/dt</a:t>
            </a:r>
          </a:p>
          <a:p>
            <a:r>
              <a:rPr lang="en-US" dirty="0" smtClean="0">
                <a:latin typeface="Times New Roman" pitchFamily="18" charset="0"/>
                <a:cs typeface="Times New Roman" pitchFamily="18" charset="0"/>
              </a:rPr>
              <a:t>In terms of acceleration, the law can be manipulated and written as:</a:t>
            </a:r>
          </a:p>
          <a:p>
            <a:r>
              <a:rPr lang="en-US" b="1" dirty="0" smtClean="0">
                <a:latin typeface="Times New Roman" pitchFamily="18" charset="0"/>
                <a:cs typeface="Times New Roman" pitchFamily="18" charset="0"/>
              </a:rPr>
              <a:t>F</a:t>
            </a:r>
            <a:r>
              <a:rPr lang="en-US" dirty="0" smtClean="0">
                <a:latin typeface="Times New Roman" pitchFamily="18" charset="0"/>
                <a:cs typeface="Times New Roman" pitchFamily="18" charset="0"/>
              </a:rPr>
              <a:t>=mdv/dt=ma</a:t>
            </a:r>
          </a:p>
          <a:p>
            <a:r>
              <a:rPr lang="en-US" dirty="0" smtClean="0">
                <a:latin typeface="Times New Roman" pitchFamily="18" charset="0"/>
                <a:cs typeface="Times New Roman" pitchFamily="18" charset="0"/>
              </a:rPr>
              <a:t>It is interpreted as a product of mass and acceleration</a:t>
            </a:r>
            <a:r>
              <a:rPr lang="en-US" b="1" dirty="0" smtClean="0">
                <a:latin typeface="Times New Roman" pitchFamily="18" charset="0"/>
                <a:cs typeface="Times New Roman" pitchFamily="18" charset="0"/>
              </a:rPr>
              <a:t>. Increase </a:t>
            </a:r>
            <a:r>
              <a:rPr lang="en-US" dirty="0" smtClean="0">
                <a:latin typeface="Times New Roman" pitchFamily="18" charset="0"/>
                <a:cs typeface="Times New Roman" pitchFamily="18" charset="0"/>
              </a:rPr>
              <a:t>in mass leads to increase in force and therefore a greater mass of the earths crust moves at a higher velocity, which increases the intensity of an earthquake.</a:t>
            </a:r>
            <a:endParaRPr lang="en-US" b="1"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38269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law of motion continued</a:t>
            </a:r>
            <a:endParaRPr lang="en-US" dirty="0"/>
          </a:p>
        </p:txBody>
      </p:sp>
      <p:sp>
        <p:nvSpPr>
          <p:cNvPr id="3" name="Content Placeholder 2"/>
          <p:cNvSpPr>
            <a:spLocks noGrp="1"/>
          </p:cNvSpPr>
          <p:nvPr>
            <p:ph idx="1"/>
          </p:nvPr>
        </p:nvSpPr>
        <p:spPr/>
        <p:txBody>
          <a:bodyPr/>
          <a:lstStyle/>
          <a:p>
            <a:r>
              <a:rPr lang="en-US" dirty="0" smtClean="0"/>
              <a:t>F represents the net force applied, m is the mass of the body, in this case the mass of the crystal rocks in motion to cause an earthquake. This implies that the net force applied is directly proportional to acceleration. The second law is also know as the law of conservation of energy. This id because when the net force id zero, the momentum is constant.</a:t>
            </a:r>
            <a:endParaRPr lang="en-US" dirty="0"/>
          </a:p>
        </p:txBody>
      </p:sp>
    </p:spTree>
    <p:extLst>
      <p:ext uri="{BB962C8B-B14F-4D97-AF65-F5344CB8AC3E}">
        <p14:creationId xmlns:p14="http://schemas.microsoft.com/office/powerpoint/2010/main" val="3201531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Newton’s third law of motion</a:t>
            </a:r>
            <a:endParaRPr lang="en-US" dirty="0"/>
          </a:p>
        </p:txBody>
      </p:sp>
      <p:sp>
        <p:nvSpPr>
          <p:cNvPr id="3" name="Content Placeholder 2"/>
          <p:cNvSpPr>
            <a:spLocks noGrp="1"/>
          </p:cNvSpPr>
          <p:nvPr>
            <p:ph idx="1"/>
          </p:nvPr>
        </p:nvSpPr>
        <p:spPr/>
        <p:txBody>
          <a:bodyPr>
            <a:normAutofit fontScale="92500" lnSpcReduction="20000"/>
          </a:bodyPr>
          <a:lstStyle/>
          <a:p>
            <a:pPr>
              <a:lnSpc>
                <a:spcPct val="120000"/>
              </a:lnSpc>
            </a:pPr>
            <a:r>
              <a:rPr lang="en-US" dirty="0" smtClean="0">
                <a:latin typeface="Times New Roman" pitchFamily="18" charset="0"/>
                <a:cs typeface="Times New Roman" pitchFamily="18" charset="0"/>
              </a:rPr>
              <a:t>The third law states that all the forces between two objects exist in an opposite direction and equal magnitude.</a:t>
            </a:r>
          </a:p>
          <a:p>
            <a:pPr>
              <a:lnSpc>
                <a:spcPct val="120000"/>
              </a:lnSpc>
            </a:pPr>
            <a:r>
              <a:rPr lang="en-US" dirty="0" smtClean="0">
                <a:latin typeface="Times New Roman" pitchFamily="18" charset="0"/>
                <a:cs typeface="Times New Roman" pitchFamily="18" charset="0"/>
              </a:rPr>
              <a:t>In any case if an object A exerts a force say Fa on another object B, then the B exerts a pressure Fb simultaneously on A such that the two </a:t>
            </a:r>
            <a:r>
              <a:rPr lang="en-US" dirty="0" smtClean="0">
                <a:cs typeface="Times New Roman" pitchFamily="18" charset="0"/>
              </a:rPr>
              <a:t>forces</a:t>
            </a:r>
            <a:r>
              <a:rPr lang="en-US" dirty="0" smtClean="0">
                <a:latin typeface="Times New Roman" pitchFamily="18" charset="0"/>
                <a:cs typeface="Times New Roman" pitchFamily="18" charset="0"/>
              </a:rPr>
              <a:t> are equal in magnitude.</a:t>
            </a:r>
          </a:p>
          <a:p>
            <a:pPr>
              <a:lnSpc>
                <a:spcPct val="120000"/>
              </a:lnSpc>
            </a:pPr>
            <a:r>
              <a:rPr lang="en-US" dirty="0" smtClean="0">
                <a:latin typeface="Times New Roman" pitchFamily="18" charset="0"/>
                <a:cs typeface="Times New Roman" pitchFamily="18" charset="0"/>
              </a:rPr>
              <a:t>The mathematical expression of the third law is:</a:t>
            </a:r>
          </a:p>
          <a:p>
            <a:pPr>
              <a:lnSpc>
                <a:spcPct val="120000"/>
              </a:lnSpc>
            </a:pPr>
            <a:r>
              <a:rPr lang="en-US" dirty="0" smtClean="0">
                <a:latin typeface="Times New Roman" pitchFamily="18" charset="0"/>
                <a:cs typeface="Times New Roman" pitchFamily="18" charset="0"/>
              </a:rPr>
              <a:t>Fa=Fb</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851811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Earthquake Survival Tips</a:t>
            </a:r>
            <a:endParaRPr lang="en-US" dirty="0"/>
          </a:p>
        </p:txBody>
      </p:sp>
      <p:sp>
        <p:nvSpPr>
          <p:cNvPr id="3" name="Content Placeholder 2"/>
          <p:cNvSpPr>
            <a:spLocks noGrp="1"/>
          </p:cNvSpPr>
          <p:nvPr>
            <p:ph idx="1"/>
          </p:nvPr>
        </p:nvSpPr>
        <p:spPr/>
        <p:txBody>
          <a:bodyPr>
            <a:noAutofit/>
          </a:bodyPr>
          <a:lstStyle/>
          <a:p>
            <a:pPr marL="514350" indent="-514350">
              <a:buFont typeface="+mj-lt"/>
              <a:buAutoNum type="arabicPeriod"/>
            </a:pPr>
            <a:r>
              <a:rPr lang="en-US" sz="2400" dirty="0" smtClean="0">
                <a:latin typeface="+mj-lt"/>
                <a:cs typeface="Times New Roman" pitchFamily="18" charset="0"/>
              </a:rPr>
              <a:t>In case of the occurrence of an earthquake, stay indoors if at all you bare indoors. Get under a table or a desk and stay there for as long as the earthquake will take. Avoid any motions down or up the stairs.</a:t>
            </a:r>
          </a:p>
          <a:p>
            <a:pPr marL="514350" indent="-514350">
              <a:buFont typeface="+mj-lt"/>
              <a:buAutoNum type="arabicPeriod"/>
            </a:pPr>
            <a:r>
              <a:rPr lang="en-US" sz="2400" dirty="0" smtClean="0">
                <a:latin typeface="+mj-lt"/>
                <a:cs typeface="Times New Roman" pitchFamily="18" charset="0"/>
              </a:rPr>
              <a:t>If in any case you are outside the house or any structure, move to an open field away from buildings as buildings may collapse and cause injury.</a:t>
            </a:r>
          </a:p>
          <a:p>
            <a:pPr marL="514350" indent="-514350">
              <a:buFont typeface="+mj-lt"/>
              <a:buAutoNum type="arabicPeriod"/>
            </a:pPr>
            <a:r>
              <a:rPr lang="en-US" sz="2400" dirty="0" smtClean="0">
                <a:latin typeface="+mj-lt"/>
                <a:cs typeface="Times New Roman" pitchFamily="18" charset="0"/>
              </a:rPr>
              <a:t>If you are in a moving vehicle , maybe driving, carefully  move the vehicle away from the traffic. Make sure that you do not stop under a bridge as it may collapse. Stay inside the car until when the trembling stops and start moving.</a:t>
            </a:r>
          </a:p>
          <a:p>
            <a:pPr marL="514350" indent="-514350">
              <a:buFont typeface="+mj-lt"/>
              <a:buAutoNum type="arabicPeriod"/>
            </a:pPr>
            <a:r>
              <a:rPr lang="en-US" sz="2400" dirty="0" smtClean="0">
                <a:latin typeface="+mj-lt"/>
                <a:cs typeface="Times New Roman" pitchFamily="18" charset="0"/>
              </a:rPr>
              <a:t>In mountainous areas, you should be extra keen and watch out the falling of rocks, trees, and any necessary landslides</a:t>
            </a:r>
            <a:endParaRPr lang="en-US" sz="2400" dirty="0">
              <a:latin typeface="+mj-lt"/>
              <a:cs typeface="Times New Roman" pitchFamily="18" charset="0"/>
            </a:endParaRPr>
          </a:p>
        </p:txBody>
      </p:sp>
    </p:spTree>
    <p:extLst>
      <p:ext uri="{BB962C8B-B14F-4D97-AF65-F5344CB8AC3E}">
        <p14:creationId xmlns:p14="http://schemas.microsoft.com/office/powerpoint/2010/main" val="266367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sz="3600" dirty="0" smtClean="0">
                <a:latin typeface="+mj-lt"/>
                <a:cs typeface="Times New Roman" pitchFamily="18" charset="0"/>
              </a:rPr>
              <a:t>In the event of an audience, utmost care should be considered to enhance safety.</a:t>
            </a:r>
          </a:p>
          <a:p>
            <a:r>
              <a:rPr lang="en-US" sz="3600" dirty="0" smtClean="0">
                <a:latin typeface="+mj-lt"/>
                <a:cs typeface="Times New Roman" pitchFamily="18" charset="0"/>
              </a:rPr>
              <a:t>Earthquakes are deadly and fatal.</a:t>
            </a:r>
            <a:endParaRPr lang="en-US" sz="3600" dirty="0">
              <a:latin typeface="+mj-lt"/>
              <a:cs typeface="Times New Roman" pitchFamily="18" charset="0"/>
            </a:endParaRPr>
          </a:p>
        </p:txBody>
      </p:sp>
    </p:spTree>
    <p:extLst>
      <p:ext uri="{BB962C8B-B14F-4D97-AF65-F5344CB8AC3E}">
        <p14:creationId xmlns:p14="http://schemas.microsoft.com/office/powerpoint/2010/main" val="24651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0000" lnSpcReduction="20000"/>
          </a:bodyPr>
          <a:lstStyle/>
          <a:p>
            <a:pPr algn="ctr"/>
            <a:r>
              <a:rPr lang="en-US" dirty="0" smtClean="0"/>
              <a:t>Bolt</a:t>
            </a:r>
            <a:r>
              <a:rPr lang="en-US" dirty="0"/>
              <a:t>, A. B. (2020). </a:t>
            </a:r>
            <a:r>
              <a:rPr lang="en-US" i="1" dirty="0"/>
              <a:t>Earthquake | Definition, Causes, Effects, &amp; </a:t>
            </a:r>
            <a:r>
              <a:rPr lang="en-US" i="1" dirty="0" smtClean="0"/>
              <a:t>Facts</a:t>
            </a:r>
            <a:r>
              <a:rPr lang="en-US" dirty="0" smtClean="0"/>
              <a:t>. Encyclopedia Britannica.</a:t>
            </a:r>
          </a:p>
          <a:p>
            <a:pPr marL="0" indent="0" algn="ctr">
              <a:buNone/>
            </a:pPr>
            <a:r>
              <a:rPr lang="en-US" dirty="0"/>
              <a:t> </a:t>
            </a:r>
            <a:r>
              <a:rPr lang="en-US" dirty="0">
                <a:hlinkClick r:id="rId2"/>
              </a:rPr>
              <a:t>https://www.britannica.com/science/earthquake-geology</a:t>
            </a:r>
            <a:endParaRPr lang="en-US" dirty="0"/>
          </a:p>
          <a:p>
            <a:r>
              <a:rPr lang="en-US" dirty="0" err="1"/>
              <a:t>Marazi</a:t>
            </a:r>
            <a:r>
              <a:rPr lang="en-US" dirty="0"/>
              <a:t>, F., &amp; </a:t>
            </a:r>
            <a:r>
              <a:rPr lang="en-US" dirty="0" err="1"/>
              <a:t>Tirelli</a:t>
            </a:r>
            <a:r>
              <a:rPr lang="en-US" dirty="0"/>
              <a:t>, D. (2010). </a:t>
            </a:r>
            <a:r>
              <a:rPr lang="en-US" i="1" dirty="0"/>
              <a:t>Combating Earthquakes: Designing and Testing Anti-seismic Buildings</a:t>
            </a:r>
            <a:r>
              <a:rPr lang="en-US" dirty="0"/>
              <a:t>. Science in School | Www.scienceinschool.org. </a:t>
            </a:r>
            <a:r>
              <a:rPr lang="en-US" dirty="0">
                <a:hlinkClick r:id="rId3"/>
              </a:rPr>
              <a:t>https://www.scienceinschool.org/2010/issue15/earthquakes</a:t>
            </a:r>
            <a:endParaRPr lang="en-US" dirty="0"/>
          </a:p>
          <a:p>
            <a:r>
              <a:rPr lang="en-US" dirty="0" err="1"/>
              <a:t>Oskin</a:t>
            </a:r>
            <a:r>
              <a:rPr lang="en-US" dirty="0"/>
              <a:t>, B. (2015, May 7). </a:t>
            </a:r>
            <a:r>
              <a:rPr lang="en-US" i="1" dirty="0"/>
              <a:t>What Is a Subduction Zone?</a:t>
            </a:r>
            <a:r>
              <a:rPr lang="en-US" dirty="0"/>
              <a:t> Livescience.com. </a:t>
            </a:r>
            <a:r>
              <a:rPr lang="en-US" dirty="0">
                <a:hlinkClick r:id="rId4"/>
              </a:rPr>
              <a:t>https://www.google.com/amp/s/www.livescience.com/amp/43220-subduction-zone-definition.html</a:t>
            </a:r>
            <a:endParaRPr lang="en-US" dirty="0"/>
          </a:p>
          <a:p>
            <a:r>
              <a:rPr lang="en-US" dirty="0"/>
              <a:t>USGS. (2017). </a:t>
            </a:r>
            <a:r>
              <a:rPr lang="en-US" i="1" dirty="0"/>
              <a:t>What Should I Do DURING an Earthquake?</a:t>
            </a:r>
            <a:r>
              <a:rPr lang="en-US" dirty="0"/>
              <a:t> USGS.gov | Science for a Changing World. </a:t>
            </a:r>
            <a:r>
              <a:rPr lang="en-US" dirty="0">
                <a:hlinkClick r:id="rId5"/>
              </a:rPr>
              <a:t>https://www.usgs.gov/faqs/what-should-i-do-during-earthquake?qt-news_scince_products</a:t>
            </a:r>
            <a:endParaRPr lang="en-US" dirty="0"/>
          </a:p>
          <a:p>
            <a:endParaRPr lang="en-US" dirty="0" smtClean="0"/>
          </a:p>
        </p:txBody>
      </p:sp>
    </p:spTree>
    <p:extLst>
      <p:ext uri="{BB962C8B-B14F-4D97-AF65-F5344CB8AC3E}">
        <p14:creationId xmlns:p14="http://schemas.microsoft.com/office/powerpoint/2010/main" val="4061843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TotalTime>
  <Words>1087</Words>
  <Application>Microsoft Office PowerPoint</Application>
  <PresentationFormat>On-screen Show (4:3)</PresentationFormat>
  <Paragraphs>78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Times New Roman</vt:lpstr>
      <vt:lpstr>Office Theme</vt:lpstr>
      <vt:lpstr>PowerPoint Presentation</vt:lpstr>
      <vt:lpstr>A Case study on Earthquakes.</vt:lpstr>
      <vt:lpstr>Statement of purpose</vt:lpstr>
      <vt:lpstr>Definition of Terms</vt:lpstr>
      <vt:lpstr>Definition of Terms cont…</vt:lpstr>
      <vt:lpstr>Data and Statistics</vt:lpstr>
      <vt:lpstr>Causes of an Earthquake</vt:lpstr>
      <vt:lpstr>Detailed information on Newton’s Laws of motion.</vt:lpstr>
      <vt:lpstr>The second law of motion</vt:lpstr>
      <vt:lpstr>Second law of motion continued</vt:lpstr>
      <vt:lpstr>Newton’s third law of motion</vt:lpstr>
      <vt:lpstr>Earthquake Survival Tips</vt:lpstr>
      <vt:lpstr>conclusion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Statement of purpose</dc:title>
  <dc:creator>Admin</dc:creator>
  <cp:lastModifiedBy>Admin</cp:lastModifiedBy>
  <cp:revision>24</cp:revision>
  <dcterms:created xsi:type="dcterms:W3CDTF">2020-02-02T14:17:03Z</dcterms:created>
  <dcterms:modified xsi:type="dcterms:W3CDTF">2020-02-02T20:32:09Z</dcterms:modified>
</cp:coreProperties>
</file>